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5"/>
    </p:embeddedFont>
    <p:embeddedFont>
      <p:font typeface="Bebas Neue Cyrillic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Fira Code" panose="020B0809050000020004" pitchFamily="49" charset="0"/>
      <p:regular r:id="rId19"/>
      <p:bold r:id="rId20"/>
    </p:embeddedFont>
    <p:embeddedFont>
      <p:font typeface="Fira Code Semi-Bold" panose="020B0604020202020204" charset="0"/>
      <p:regular r:id="rId21"/>
    </p:embeddedFont>
    <p:embeddedFont>
      <p:font typeface="Norwester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F"/>
    <a:srgbClr val="84A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020" autoAdjust="0"/>
  </p:normalViewPr>
  <p:slideViewPr>
    <p:cSldViewPr>
      <p:cViewPr>
        <p:scale>
          <a:sx n="45" d="100"/>
          <a:sy n="45" d="100"/>
        </p:scale>
        <p:origin x="1234" y="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6D4D7-35D6-463D-AE86-932FEB8103E9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0789C-94AA-4E66-AE2B-B307F6079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06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89C-94AA-4E66-AE2B-B307F60798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8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9C13-0250-5FFE-0913-674C6217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4ADE0-CAA7-E8E8-FCC1-D4511892E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D50C7-7E03-EF51-4AF0-52E0C95F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9953E-A254-E989-B793-7DE808895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89C-94AA-4E66-AE2B-B307F60798D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6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E2C56-B057-6741-1954-2063B54C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03337-73A2-008C-CC33-B8B06EFC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90B19-0B81-2990-0482-9E9232933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36F5-216B-DBD8-0BF6-BA067291F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89C-94AA-4E66-AE2B-B307F60798D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35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71BDB-6644-A5E3-DF34-E31A759A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2683B-ECCE-DCE6-48FC-E007B708C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7B7C7-6EEF-D13A-FE8F-1B531198B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58B6D-ED2A-2CB8-9934-1C6B19AE0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0789C-94AA-4E66-AE2B-B307F60798D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3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6.svg"/><Relationship Id="rId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microsoft.com/office/2007/relationships/hdphoto" Target="../media/hdphoto6.wdp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iencedirect.com/journal/computers-in-biology-and-medicin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14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5300"/>
            <a:ext cx="19202400" cy="10782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6600" y="-495300"/>
            <a:ext cx="16078200" cy="10782300"/>
            <a:chOff x="0" y="0"/>
            <a:chExt cx="4056642" cy="2949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6642" cy="2949615"/>
            </a:xfrm>
            <a:custGeom>
              <a:avLst/>
              <a:gdLst/>
              <a:ahLst/>
              <a:cxnLst/>
              <a:rect l="l" t="t" r="r" b="b"/>
              <a:pathLst>
                <a:path w="4056642" h="2949615">
                  <a:moveTo>
                    <a:pt x="0" y="0"/>
                  </a:moveTo>
                  <a:lnTo>
                    <a:pt x="4056642" y="0"/>
                  </a:lnTo>
                  <a:lnTo>
                    <a:pt x="4056642" y="2949615"/>
                  </a:lnTo>
                  <a:lnTo>
                    <a:pt x="0" y="2949615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6642" cy="298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17419" y="1228316"/>
            <a:ext cx="3541881" cy="922606"/>
          </a:xfrm>
          <a:custGeom>
            <a:avLst/>
            <a:gdLst/>
            <a:ahLst/>
            <a:cxnLst/>
            <a:rect l="l" t="t" r="r" b="b"/>
            <a:pathLst>
              <a:path w="2753101" h="550620">
                <a:moveTo>
                  <a:pt x="0" y="0"/>
                </a:moveTo>
                <a:lnTo>
                  <a:pt x="2753100" y="0"/>
                </a:lnTo>
                <a:lnTo>
                  <a:pt x="2753100" y="550620"/>
                </a:lnTo>
                <a:lnTo>
                  <a:pt x="0" y="55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9749" y="537735"/>
            <a:ext cx="4977651" cy="1852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38"/>
              </a:lnSpc>
              <a:spcBef>
                <a:spcPct val="0"/>
              </a:spcBef>
            </a:pPr>
            <a:r>
              <a:rPr lang="en-US" sz="11455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bas Neue Cyrillic"/>
                <a:ea typeface="Bebas Neue Cyrillic"/>
                <a:cs typeface="Bebas Neue Cyrillic"/>
                <a:sym typeface="Bebas Neue Cyrillic"/>
              </a:rPr>
              <a:t>Artificial</a:t>
            </a:r>
            <a:endParaRPr lang="en-US" sz="11455" b="1" dirty="0">
              <a:ln w="6600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62304" y="2150922"/>
            <a:ext cx="6069513" cy="165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96"/>
              </a:lnSpc>
              <a:spcBef>
                <a:spcPct val="0"/>
              </a:spcBef>
            </a:pPr>
            <a:r>
              <a:rPr lang="en-US" sz="10211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bas Neue Cyrillic"/>
                <a:ea typeface="Bebas Neue Cyrillic"/>
                <a:cs typeface="Bebas Neue Cyrillic"/>
                <a:sym typeface="Bebas Neue Cyrillic"/>
              </a:rPr>
              <a:t>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4668309"/>
            <a:ext cx="11952385" cy="151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0"/>
              </a:lnSpc>
              <a:spcBef>
                <a:spcPct val="0"/>
              </a:spcBef>
            </a:pPr>
            <a:r>
              <a:rPr lang="en-US" sz="4335" spc="273" dirty="0">
                <a:solidFill>
                  <a:schemeClr val="bg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bril Fatface"/>
                <a:ea typeface="Abril Fatface"/>
                <a:cs typeface="Abril Fatface"/>
                <a:sym typeface="Abril Fatface"/>
              </a:rPr>
              <a:t>Title</a:t>
            </a:r>
            <a:r>
              <a:rPr lang="en-US" sz="4335" spc="273" dirty="0">
                <a:solidFill>
                  <a:srgbClr val="EBF1D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bril Fatface"/>
                <a:ea typeface="Abril Fatface"/>
                <a:cs typeface="Abril Fatface"/>
                <a:sym typeface="Abril Fatface"/>
              </a:rPr>
              <a:t>: </a:t>
            </a:r>
            <a:r>
              <a:rPr lang="en-US" sz="4335" spc="273" dirty="0">
                <a:solidFill>
                  <a:srgbClr val="EBF1D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bril Fatface"/>
                <a:ea typeface="Abril Fatface"/>
                <a:cs typeface="Abril Fatface"/>
                <a:sym typeface="Abril Fatface"/>
              </a:rPr>
              <a:t>Tumor Trace: MRI-Based AI for Breast Cancer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45371" y="6697790"/>
            <a:ext cx="12788776" cy="330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Name: Shravani Sanjay More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Theme : AI First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Platform : Infosys Springboard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 spc="26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Mentor: Anurag Sista</a:t>
            </a:r>
          </a:p>
          <a:p>
            <a:pPr algn="l">
              <a:lnSpc>
                <a:spcPts val="4415"/>
              </a:lnSpc>
              <a:spcBef>
                <a:spcPct val="0"/>
              </a:spcBef>
            </a:pPr>
            <a:endParaRPr lang="en-US" sz="3154" spc="264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7F2EF-B6D1-EE70-F7E3-D4BAE7B55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60DCBAF-0DD2-A064-D930-76B5CAFA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9013" y="2836587"/>
            <a:ext cx="7731138" cy="31622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833DA8-B323-5413-8642-A998AF6AF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14" y="8213212"/>
            <a:ext cx="7945483" cy="13535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ACF9E9-CA80-6CB5-5A26-879F718AE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841" y="3032702"/>
            <a:ext cx="4331356" cy="434059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278C1DA2-18C0-0ADA-E0C6-FC8EA18E76E1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1DFD41-89F9-1D5A-2CDE-367924731C9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B7792C-B759-0D06-9F5E-39C1A3A1E58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0D9A47-087E-8555-D64A-6F65F637A6FA}"/>
              </a:ext>
            </a:extLst>
          </p:cNvPr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91F4AAB-CC01-545B-0371-7EB885083E7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5F8B724-FD57-3B5C-08A3-9D86155BDF7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4D07006-15DA-78F5-0E5A-E3236681D0BC}"/>
              </a:ext>
            </a:extLst>
          </p:cNvPr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3621B39-9CF4-A105-5938-583B00393BAE}"/>
                </a:ext>
              </a:extLst>
            </p:cNvPr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D3753B-F727-5140-35B5-5AEBBE7C9BFD}"/>
                </a:ext>
              </a:extLst>
            </p:cNvPr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F6E06C1-C2EF-B0FC-C0E7-09729718774E}"/>
              </a:ext>
            </a:extLst>
          </p:cNvPr>
          <p:cNvSpPr/>
          <p:nvPr/>
        </p:nvSpPr>
        <p:spPr>
          <a:xfrm>
            <a:off x="6966696" y="240301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30290E1-DE58-69DF-68EC-963FE5391964}"/>
              </a:ext>
            </a:extLst>
          </p:cNvPr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0DD4A31-9855-72AE-B02A-DA06DF405C2D}"/>
              </a:ext>
            </a:extLst>
          </p:cNvPr>
          <p:cNvSpPr txBox="1"/>
          <p:nvPr/>
        </p:nvSpPr>
        <p:spPr>
          <a:xfrm>
            <a:off x="17454510" y="9565452"/>
            <a:ext cx="633286" cy="238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9F61953-6C6F-F44A-31BD-0A2636C7E091}"/>
              </a:ext>
            </a:extLst>
          </p:cNvPr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51E2C79-3BEF-910F-CC66-77AF245514E2}"/>
              </a:ext>
            </a:extLst>
          </p:cNvPr>
          <p:cNvSpPr txBox="1"/>
          <p:nvPr/>
        </p:nvSpPr>
        <p:spPr>
          <a:xfrm>
            <a:off x="5410200" y="491511"/>
            <a:ext cx="8536213" cy="74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– Resnet 50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62149FF-91E0-BB3C-3C38-E0550DC75A77}"/>
              </a:ext>
            </a:extLst>
          </p:cNvPr>
          <p:cNvSpPr txBox="1"/>
          <p:nvPr/>
        </p:nvSpPr>
        <p:spPr>
          <a:xfrm>
            <a:off x="-186148" y="2032051"/>
            <a:ext cx="6979683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80.43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%, </a:t>
            </a: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0.8742</a:t>
            </a: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5A6C0C0-1B4E-EF8D-8E80-715C5A95B45F}"/>
              </a:ext>
            </a:extLst>
          </p:cNvPr>
          <p:cNvSpPr txBox="1"/>
          <p:nvPr/>
        </p:nvSpPr>
        <p:spPr>
          <a:xfrm>
            <a:off x="10238106" y="2144731"/>
            <a:ext cx="7936470" cy="3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CD2F"/>
                </a:solidFill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  <a:sym typeface="Fira Code"/>
              </a:rPr>
              <a:t>CLASSIFICATION REPORT OF TEST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76BA2D-C554-0330-A883-72D48D353BEE}"/>
              </a:ext>
            </a:extLst>
          </p:cNvPr>
          <p:cNvSpPr txBox="1"/>
          <p:nvPr/>
        </p:nvSpPr>
        <p:spPr>
          <a:xfrm>
            <a:off x="10238107" y="6236810"/>
            <a:ext cx="7206564" cy="3809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5"/>
              </a:lnSpc>
            </a:pPr>
            <a:r>
              <a:rPr lang="en-US" sz="2400" b="0" i="0" dirty="0">
                <a:solidFill>
                  <a:srgbClr val="FFCD2F"/>
                </a:solidFill>
                <a:effectLst/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</a:rPr>
              <a:t>CONFUSION MATRIX : </a:t>
            </a:r>
          </a:p>
          <a:p>
            <a:endParaRPr lang="en-US" sz="200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275"/>
              </a:lnSpc>
            </a:pPr>
            <a:r>
              <a:rPr lang="en-US" sz="21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Benign Tumors (Actual Benign):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Benign: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1178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Malignant: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760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050"/>
              </a:lnSpc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Malignant Tumors (Actual Malignant):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Malignant: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4331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Benign: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578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83D5DB-94C1-A888-22A5-532D7D9176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184" y="3073219"/>
            <a:ext cx="4276800" cy="42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85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88446" y="-106001"/>
            <a:ext cx="18640095" cy="10485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2440" y="1028700"/>
            <a:ext cx="4736860" cy="9258300"/>
            <a:chOff x="0" y="0"/>
            <a:chExt cx="1247568" cy="243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568" cy="2438400"/>
            </a:xfrm>
            <a:custGeom>
              <a:avLst/>
              <a:gdLst/>
              <a:ahLst/>
              <a:cxnLst/>
              <a:rect l="l" t="t" r="r" b="b"/>
              <a:pathLst>
                <a:path w="1247568" h="2438400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086" y="1028700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8270" y="4058718"/>
            <a:ext cx="8497357" cy="175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2"/>
              </a:lnSpc>
            </a:pPr>
            <a:r>
              <a:rPr lang="en-US" sz="13062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79279" y="5958811"/>
            <a:ext cx="5683631" cy="47625"/>
            <a:chOff x="0" y="0"/>
            <a:chExt cx="1496923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6923" cy="12543"/>
            </a:xfrm>
            <a:custGeom>
              <a:avLst/>
              <a:gdLst/>
              <a:ahLst/>
              <a:cxnLst/>
              <a:rect l="l" t="t" r="r" b="b"/>
              <a:pathLst>
                <a:path w="1496923" h="12543">
                  <a:moveTo>
                    <a:pt x="0" y="0"/>
                  </a:moveTo>
                  <a:lnTo>
                    <a:pt x="1496923" y="0"/>
                  </a:lnTo>
                  <a:lnTo>
                    <a:pt x="1496923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692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19587" y="2464045"/>
            <a:ext cx="7625578" cy="5719183"/>
          </a:xfrm>
          <a:custGeom>
            <a:avLst/>
            <a:gdLst/>
            <a:ahLst/>
            <a:cxnLst/>
            <a:rect l="l" t="t" r="r" b="b"/>
            <a:pathLst>
              <a:path w="7625578" h="5719183">
                <a:moveTo>
                  <a:pt x="0" y="0"/>
                </a:moveTo>
                <a:lnTo>
                  <a:pt x="7625578" y="0"/>
                </a:lnTo>
                <a:lnTo>
                  <a:pt x="7625578" y="5719183"/>
                </a:lnTo>
                <a:lnTo>
                  <a:pt x="0" y="5719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95215" y="1985576"/>
            <a:ext cx="6150755" cy="5838963"/>
            <a:chOff x="0" y="0"/>
            <a:chExt cx="8201006" cy="778528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rcRect l="23800" r="5972"/>
            <a:stretch>
              <a:fillRect/>
            </a:stretch>
          </p:blipFill>
          <p:spPr>
            <a:xfrm flipH="1">
              <a:off x="0" y="0"/>
              <a:ext cx="8201006" cy="7785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6549983" y="676275"/>
            <a:ext cx="8382135" cy="13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98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78551" y="2187648"/>
            <a:ext cx="3953567" cy="47625"/>
            <a:chOff x="0" y="0"/>
            <a:chExt cx="104126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1269" cy="12543"/>
            </a:xfrm>
            <a:custGeom>
              <a:avLst/>
              <a:gdLst/>
              <a:ahLst/>
              <a:cxnLst/>
              <a:rect l="l" t="t" r="r" b="b"/>
              <a:pathLst>
                <a:path w="1041269" h="12543">
                  <a:moveTo>
                    <a:pt x="0" y="0"/>
                  </a:moveTo>
                  <a:lnTo>
                    <a:pt x="1041269" y="0"/>
                  </a:lnTo>
                  <a:lnTo>
                    <a:pt x="104126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126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32060" y="2601488"/>
            <a:ext cx="11557780" cy="692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</a:t>
            </a:r>
            <a:r>
              <a:rPr lang="en-US" sz="2797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Build a machine learning model to classify breast cancer status (benign or malignant) using MRI images.</a:t>
            </a:r>
          </a:p>
          <a:p>
            <a:pPr algn="l">
              <a:lnSpc>
                <a:spcPts val="4392"/>
              </a:lnSpc>
            </a:pPr>
            <a:endParaRPr lang="en-US" sz="2797" dirty="0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092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 :</a:t>
            </a:r>
          </a:p>
          <a:p>
            <a:pPr marL="604050" lvl="1" indent="-302025" algn="l">
              <a:lnSpc>
                <a:spcPts val="4392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Aid in the early detection of breast cancer to improve patient outcomes.</a:t>
            </a:r>
          </a:p>
          <a:p>
            <a:pPr algn="l">
              <a:lnSpc>
                <a:spcPts val="4392"/>
              </a:lnSpc>
            </a:pPr>
            <a:endParaRPr lang="en-US" sz="2797" dirty="0">
              <a:solidFill>
                <a:srgbClr val="FFFFFF">
                  <a:alpha val="87843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6630"/>
              </a:lnSpc>
            </a:pPr>
            <a:r>
              <a:rPr lang="en-US" sz="2797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Approach :</a:t>
            </a:r>
          </a:p>
          <a:p>
            <a:pPr marL="604050" lvl="1" indent="-302025" algn="l">
              <a:lnSpc>
                <a:spcPts val="4756"/>
              </a:lnSpc>
              <a:buFont typeface="Arial"/>
              <a:buChar char="•"/>
            </a:pPr>
            <a:r>
              <a:rPr lang="en-US" sz="2797" dirty="0">
                <a:solidFill>
                  <a:srgbClr val="FFFFFF">
                    <a:alpha val="87843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Utilize deep learning models, data preprocessing, and evaluation metrics to predict tumor status.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7977" y="758190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20780" y="669257"/>
            <a:ext cx="4452416" cy="9258300"/>
            <a:chOff x="0" y="0"/>
            <a:chExt cx="5936555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7743" r="10075"/>
            <a:stretch>
              <a:fillRect/>
            </a:stretch>
          </p:blipFill>
          <p:spPr>
            <a:xfrm>
              <a:off x="0" y="0"/>
              <a:ext cx="5936555" cy="123444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7618057" y="9466906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615" y="499105"/>
            <a:ext cx="7952740" cy="121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89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14936" y="1661757"/>
            <a:ext cx="2931669" cy="48938"/>
            <a:chOff x="0" y="0"/>
            <a:chExt cx="772127" cy="128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5615" y="1967757"/>
            <a:ext cx="12144701" cy="827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07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Problem :</a:t>
            </a:r>
          </a:p>
          <a:p>
            <a:pPr algn="just">
              <a:lnSpc>
                <a:spcPts val="4021"/>
              </a:lnSpc>
            </a:pPr>
            <a:endParaRPr lang="en-US" sz="3072" b="1" dirty="0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is a </a:t>
            </a:r>
            <a:r>
              <a:rPr lang="en-IN" sz="287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</a:t>
            </a: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cause of death among women worldwide.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detection plays a vital role in improving survival rates.</a:t>
            </a: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analysis of MRI scans is slow, expensive, and prone to errors.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307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 :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endParaRPr lang="en-US" sz="3072" b="1" dirty="0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20170" lvl="1" indent="-310085" algn="just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Automated, accurate, and fast classification of MRI scans to detect cancer earlier and more reliably.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1"/>
              </a:lnSpc>
              <a:spcBef>
                <a:spcPct val="0"/>
              </a:spcBef>
            </a:pPr>
            <a:r>
              <a:rPr lang="en-US" sz="287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develop a machine learning model that can accurately classify MRI images as benign or malignant, thereby aiding in early detection and diagnosis of breast cancer."</a:t>
            </a:r>
          </a:p>
          <a:p>
            <a:pPr algn="just">
              <a:lnSpc>
                <a:spcPts val="4021"/>
              </a:lnSpc>
              <a:spcBef>
                <a:spcPct val="0"/>
              </a:spcBef>
            </a:pPr>
            <a:endParaRPr lang="en-US" sz="287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048501"/>
            <a:ext cx="56705" cy="2209800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84435" y="1323915"/>
            <a:ext cx="7852703" cy="5418677"/>
            <a:chOff x="0" y="0"/>
            <a:chExt cx="10470270" cy="722490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759" b="38487"/>
            <a:stretch>
              <a:fillRect/>
            </a:stretch>
          </p:blipFill>
          <p:spPr>
            <a:xfrm>
              <a:off x="0" y="0"/>
              <a:ext cx="10470270" cy="7224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489081" y="7174167"/>
            <a:ext cx="7408798" cy="113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8"/>
              </a:lnSpc>
            </a:pPr>
            <a:r>
              <a:rPr lang="en-US" sz="8374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05201" y="8339190"/>
            <a:ext cx="2931669" cy="48938"/>
            <a:chOff x="0" y="0"/>
            <a:chExt cx="772127" cy="12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06064" y="266700"/>
            <a:ext cx="11781936" cy="10084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77"/>
              </a:lnSpc>
            </a:pPr>
            <a:r>
              <a:rPr lang="en-US" sz="3340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Overview </a:t>
            </a:r>
            <a:r>
              <a:rPr lang="en-US" sz="334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3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from MRI images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 for model input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 ( Gradio &amp; Web application)</a:t>
            </a:r>
          </a:p>
          <a:p>
            <a:pPr algn="l">
              <a:lnSpc>
                <a:spcPts val="4117"/>
              </a:lnSpc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537"/>
              </a:lnSpc>
            </a:pPr>
            <a:r>
              <a:rPr lang="en-US" sz="3240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 </a:t>
            </a:r>
            <a:r>
              <a:rPr lang="en-US" sz="324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4117"/>
              </a:lnSpc>
            </a:pPr>
            <a:endParaRPr lang="en-US" sz="32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Data Collection </a:t>
            </a: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Obtain labeled MRI datasets.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Data Preprocessing </a:t>
            </a: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Resize images, normalize pixel values, data augmentation.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Model Development </a:t>
            </a: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Implement deep learning models (VGG16, ResNet).</a:t>
            </a:r>
          </a:p>
          <a:p>
            <a:pPr marL="634916" lvl="1" indent="-317458" algn="l">
              <a:lnSpc>
                <a:spcPts val="4117"/>
              </a:lnSpc>
              <a:buFont typeface="Arial"/>
              <a:buChar char="•"/>
            </a:pPr>
            <a:r>
              <a:rPr lang="en-US" sz="294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  <a:r>
              <a:rPr lang="en-US" sz="294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Assess performance using metrics like accuracy, precision, recall, F1 score, AUC curve, confusion matrix.</a:t>
            </a:r>
          </a:p>
          <a:p>
            <a:pPr algn="l">
              <a:lnSpc>
                <a:spcPts val="4117"/>
              </a:lnSpc>
              <a:spcBef>
                <a:spcPct val="0"/>
              </a:spcBef>
            </a:pPr>
            <a:endParaRPr lang="en-US" sz="294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4B2D1094-A056-0BBD-DB3B-74B11C723107}"/>
              </a:ext>
            </a:extLst>
          </p:cNvPr>
          <p:cNvSpPr/>
          <p:nvPr/>
        </p:nvSpPr>
        <p:spPr>
          <a:xfrm>
            <a:off x="12185251" y="-1601687"/>
            <a:ext cx="7311473" cy="7311473"/>
          </a:xfrm>
          <a:custGeom>
            <a:avLst/>
            <a:gdLst/>
            <a:ahLst/>
            <a:cxnLst/>
            <a:rect l="l" t="t" r="r" b="b"/>
            <a:pathLst>
              <a:path w="7311473" h="7311473">
                <a:moveTo>
                  <a:pt x="0" y="0"/>
                </a:moveTo>
                <a:lnTo>
                  <a:pt x="7311473" y="0"/>
                </a:lnTo>
                <a:lnTo>
                  <a:pt x="7311473" y="7311473"/>
                </a:lnTo>
                <a:lnTo>
                  <a:pt x="0" y="731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40216" y="5111879"/>
            <a:ext cx="5121972" cy="5234599"/>
            <a:chOff x="0" y="0"/>
            <a:chExt cx="7061713" cy="754273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5306" r="25306"/>
            <a:stretch>
              <a:fillRect/>
            </a:stretch>
          </p:blipFill>
          <p:spPr>
            <a:xfrm>
              <a:off x="0" y="0"/>
              <a:ext cx="7061713" cy="754273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340216" y="855700"/>
            <a:ext cx="5121972" cy="3698800"/>
            <a:chOff x="0" y="0"/>
            <a:chExt cx="6829296" cy="493173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995" r="7995" b="54500"/>
            <a:stretch>
              <a:fillRect/>
            </a:stretch>
          </p:blipFill>
          <p:spPr>
            <a:xfrm flipH="1">
              <a:off x="0" y="0"/>
              <a:ext cx="6829296" cy="4931733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411717" y="358548"/>
            <a:ext cx="10322148" cy="1940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Collection and Preprocessing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11933" y="2473842"/>
            <a:ext cx="4871704" cy="47625"/>
            <a:chOff x="0" y="0"/>
            <a:chExt cx="462932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8241" y="2596252"/>
            <a:ext cx="11754186" cy="680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7"/>
              </a:lnSpc>
            </a:pPr>
            <a:r>
              <a:rPr lang="en-US" sz="2914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  <a:r>
              <a:rPr lang="en-US" sz="2914" b="1" dirty="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14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799"/>
              </a:lnSpc>
            </a:pPr>
            <a:endParaRPr lang="en-US" sz="29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5989" lvl="1" indent="-292994" algn="l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contains MRI images labeled as either benign or malignant.</a:t>
            </a:r>
          </a:p>
          <a:p>
            <a:pPr marL="585989" lvl="1" indent="-292994">
              <a:lnSpc>
                <a:spcPts val="4315"/>
              </a:lnSpc>
              <a:buFont typeface="Arial"/>
              <a:buChar char="•"/>
            </a:pP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 of Dataset : </a:t>
            </a:r>
            <a:r>
              <a:rPr lang="en-US" sz="28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ElsevierSans"/>
                <a:hlinkClick r:id="rId4" tooltip="Go to Computers in Biology and Medicine on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Computers in Biology and Medicine</a:t>
            </a:r>
            <a:endParaRPr lang="en-US" sz="2714" dirty="0">
              <a:solidFill>
                <a:schemeClr val="accent5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799"/>
              </a:lnSpc>
              <a:spcBef>
                <a:spcPct val="0"/>
              </a:spcBef>
            </a:pPr>
            <a:endParaRPr lang="en-US" sz="271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7035"/>
              </a:lnSpc>
            </a:pPr>
            <a:r>
              <a:rPr lang="en-US" sz="2814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 Steps :</a:t>
            </a:r>
          </a:p>
          <a:p>
            <a:pPr marL="585989" lvl="1" indent="-292994" algn="just">
              <a:lnSpc>
                <a:spcPts val="4098"/>
              </a:lnSpc>
              <a:buFont typeface="Arial"/>
              <a:buChar char="•"/>
            </a:pPr>
            <a:r>
              <a:rPr lang="en-US" sz="2714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Grayscale Conversion :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Convert images to grayscale.</a:t>
            </a:r>
          </a:p>
          <a:p>
            <a:pPr marL="585989" lvl="1" indent="-292994" algn="just">
              <a:lnSpc>
                <a:spcPts val="4098"/>
              </a:lnSpc>
              <a:buFont typeface="Arial"/>
              <a:buChar char="•"/>
            </a:pPr>
            <a:r>
              <a:rPr lang="en-US" sz="2714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Resizing :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Resize images to a standard dimension (i.e. 224x224).</a:t>
            </a:r>
          </a:p>
          <a:p>
            <a:pPr marL="585989" lvl="1" indent="-292994" algn="just">
              <a:lnSpc>
                <a:spcPts val="4098"/>
              </a:lnSpc>
              <a:buFont typeface="Arial"/>
              <a:buChar char="•"/>
            </a:pPr>
            <a:r>
              <a:rPr lang="en-US" sz="2714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Normalization :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Normalize pixel values to a range suitable for neural network input.</a:t>
            </a:r>
          </a:p>
          <a:p>
            <a:pPr marL="585989" lvl="1" indent="-292994" algn="just">
              <a:lnSpc>
                <a:spcPts val="4098"/>
              </a:lnSpc>
              <a:buFont typeface="Arial"/>
              <a:buChar char="•"/>
            </a:pPr>
            <a:r>
              <a:rPr lang="en-US" sz="2714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Augmentation :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techniques such as rotation and flipping to augment the dataset.</a:t>
            </a:r>
          </a:p>
          <a:p>
            <a:pPr marL="585989" lvl="1" indent="-292994" algn="just">
              <a:lnSpc>
                <a:spcPts val="4098"/>
              </a:lnSpc>
              <a:buFont typeface="Arial"/>
              <a:buChar char="•"/>
            </a:pPr>
            <a:r>
              <a:rPr lang="en-US" sz="2714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Handling Class Imbalance: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techniques </a:t>
            </a:r>
            <a:r>
              <a:rPr lang="en-US" sz="271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like Class </a:t>
            </a:r>
            <a:r>
              <a:rPr lang="en-US" sz="271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828867" y="2285098"/>
            <a:ext cx="6438900" cy="5808242"/>
            <a:chOff x="0" y="0"/>
            <a:chExt cx="8858822" cy="774432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9620" r="32245" b="9653"/>
            <a:stretch>
              <a:fillRect/>
            </a:stretch>
          </p:blipFill>
          <p:spPr>
            <a:xfrm>
              <a:off x="0" y="0"/>
              <a:ext cx="8858822" cy="774432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699983" y="477608"/>
            <a:ext cx="9136999" cy="92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8"/>
              </a:lnSpc>
            </a:pPr>
            <a:r>
              <a:rPr lang="en-US" sz="684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Models Used and Development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82200" y="1634040"/>
            <a:ext cx="5463016" cy="45719"/>
            <a:chOff x="0" y="0"/>
            <a:chExt cx="94738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7387" cy="12543"/>
            </a:xfrm>
            <a:custGeom>
              <a:avLst/>
              <a:gdLst/>
              <a:ahLst/>
              <a:cxnLst/>
              <a:rect l="l" t="t" r="r" b="b"/>
              <a:pathLst>
                <a:path w="947387" h="12543">
                  <a:moveTo>
                    <a:pt x="0" y="0"/>
                  </a:moveTo>
                  <a:lnTo>
                    <a:pt x="947387" y="0"/>
                  </a:lnTo>
                  <a:lnTo>
                    <a:pt x="947387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738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8161" y="1404887"/>
            <a:ext cx="9643633" cy="228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6"/>
              </a:lnSpc>
            </a:pPr>
            <a:r>
              <a:rPr lang="en-US" sz="2902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</a:t>
            </a:r>
            <a:r>
              <a:rPr lang="en-US" sz="2902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85246" lvl="1" indent="-292623" algn="just">
              <a:lnSpc>
                <a:spcPts val="4364"/>
              </a:lnSpc>
              <a:buFont typeface="Arial"/>
              <a:buChar char="•"/>
            </a:pPr>
            <a:r>
              <a:rPr lang="en-US" sz="271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VGG16: A convolutional neural network with 16 layers.</a:t>
            </a:r>
          </a:p>
          <a:p>
            <a:pPr marL="585246" lvl="1" indent="-292623" algn="just">
              <a:lnSpc>
                <a:spcPts val="3795"/>
              </a:lnSpc>
              <a:buFont typeface="Arial"/>
              <a:buChar char="•"/>
            </a:pPr>
            <a:r>
              <a:rPr lang="en-US" sz="271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ResNet18 and ResNet50: Deeper architectures using residual connections for improved training.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8161" y="4140387"/>
            <a:ext cx="9794140" cy="274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1" b="1" dirty="0">
                <a:solidFill>
                  <a:srgbClr val="FFC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Selection :</a:t>
            </a:r>
          </a:p>
          <a:p>
            <a:pPr marL="585398" lvl="1" indent="-292699" algn="just">
              <a:lnSpc>
                <a:spcPts val="4500"/>
              </a:lnSpc>
              <a:buFont typeface="Arial"/>
              <a:buChar char="•"/>
            </a:pPr>
            <a:r>
              <a:rPr lang="en-US" sz="2711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VGG16 : </a:t>
            </a:r>
            <a:r>
              <a:rPr lang="en-US" sz="271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Chosen for its simplicity and effectiveness in image classification.</a:t>
            </a:r>
          </a:p>
          <a:p>
            <a:pPr marL="585398" lvl="1" indent="-292699" algn="just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ResNet18</a:t>
            </a:r>
            <a:r>
              <a:rPr lang="en-US" sz="271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2711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ResNet50 </a:t>
            </a:r>
            <a:r>
              <a:rPr lang="en-US" sz="271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Chosen for better performance in deeper layers with residual learning.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8161" y="7134215"/>
            <a:ext cx="9144000" cy="243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2913" b="1" dirty="0">
                <a:solidFill>
                  <a:srgbClr val="FFC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Steps :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pre-trained models.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Fine-tune on breast cancer dataset.</a:t>
            </a:r>
          </a:p>
          <a:p>
            <a:pPr marL="607342" lvl="1" indent="-303671" algn="l">
              <a:lnSpc>
                <a:spcPts val="3938"/>
              </a:lnSpc>
              <a:buFont typeface="Arial"/>
              <a:buChar char="•"/>
            </a:pPr>
            <a:r>
              <a:rPr lang="en-US" sz="281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and validate models.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3251" y="655765"/>
            <a:ext cx="2670932" cy="6297483"/>
            <a:chOff x="0" y="0"/>
            <a:chExt cx="3703175" cy="705617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614" r="10614"/>
            <a:stretch>
              <a:fillRect/>
            </a:stretch>
          </p:blipFill>
          <p:spPr>
            <a:xfrm>
              <a:off x="0" y="0"/>
              <a:ext cx="3703175" cy="705617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572933" y="2431658"/>
            <a:ext cx="2980267" cy="6445642"/>
            <a:chOff x="0" y="0"/>
            <a:chExt cx="4455426" cy="758054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33522" r="33522"/>
            <a:stretch>
              <a:fillRect/>
            </a:stretch>
          </p:blipFill>
          <p:spPr>
            <a:xfrm>
              <a:off x="0" y="0"/>
              <a:ext cx="4455426" cy="75805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372600" y="1690688"/>
            <a:ext cx="5095894" cy="47625"/>
            <a:chOff x="0" y="0"/>
            <a:chExt cx="1342129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129" cy="12543"/>
            </a:xfrm>
            <a:custGeom>
              <a:avLst/>
              <a:gdLst/>
              <a:ahLst/>
              <a:cxnLst/>
              <a:rect l="l" t="t" r="r" b="b"/>
              <a:pathLst>
                <a:path w="1342129" h="12543">
                  <a:moveTo>
                    <a:pt x="0" y="0"/>
                  </a:moveTo>
                  <a:lnTo>
                    <a:pt x="1342129" y="0"/>
                  </a:lnTo>
                  <a:lnTo>
                    <a:pt x="1342129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12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51566" y="9448233"/>
            <a:ext cx="381295" cy="238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5321" y="418114"/>
            <a:ext cx="8517355" cy="10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</a:pPr>
            <a:r>
              <a:rPr lang="en-US" sz="801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Evaluation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00727" y="2184003"/>
            <a:ext cx="10550839" cy="753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</a:t>
            </a:r>
            <a:r>
              <a:rPr lang="en-US" sz="2590" b="1" dirty="0">
                <a:solidFill>
                  <a:srgbClr val="FFFF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chemeClr val="bg1">
                    <a:lumMod val="9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90" dirty="0">
                <a:solidFill>
                  <a:schemeClr val="bg1">
                    <a:lumMod val="95000"/>
                  </a:schemeClr>
                </a:solidFill>
                <a:latin typeface="Canva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The percentage of correct predictions out of all predictions.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</a:t>
            </a:r>
            <a:r>
              <a:rPr lang="en-US" sz="2590" b="1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Ability of the model to avoid false positives.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Ability of the model to identify actual positive cases (sensitivity).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 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Harmonic mean of precision and recall.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(Area Under Curve) </a:t>
            </a:r>
            <a:r>
              <a:rPr lang="en-US" sz="2590" b="1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Measures how well the model distinguishes between benign and malignant tumors.</a:t>
            </a:r>
          </a:p>
          <a:p>
            <a:pPr marL="559271" lvl="1" indent="-279636" algn="l">
              <a:lnSpc>
                <a:spcPts val="5439"/>
              </a:lnSpc>
              <a:buFont typeface="Arial"/>
              <a:buChar char="•"/>
            </a:pPr>
            <a:r>
              <a:rPr lang="en-US" sz="259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:</a:t>
            </a:r>
            <a:r>
              <a:rPr lang="en-US" sz="2590" dirty="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Table that helps you understand the performance of your classification. It shows the counts of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true positives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true negatives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false positives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590" dirty="0">
                <a:solidFill>
                  <a:schemeClr val="accent3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false negatives</a:t>
            </a:r>
            <a:r>
              <a:rPr lang="en-US" sz="25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13699-46D4-A42E-5483-A6A0C29E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9F5FB41-1720-1C37-DDDA-4D1E1FC0927E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458F681-2B29-12BC-0995-94F2626875D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5366AD-A33D-947A-DE74-4927A186AA5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5CDED13-9344-A9CF-33B6-78C70B7AEF80}"/>
              </a:ext>
            </a:extLst>
          </p:cNvPr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DDD30C2-9533-5B38-0EB1-BA5E247C857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55FC3C-4D63-FDFB-9890-FFBD0EF82AD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4A71B74-89C9-7189-E357-735BC0C10E82}"/>
              </a:ext>
            </a:extLst>
          </p:cNvPr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0EF1D5-B8C2-397F-D8A7-490C76E9D600}"/>
                </a:ext>
              </a:extLst>
            </p:cNvPr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149DE2C-B220-DCC2-B898-3BAE5CC0D9F6}"/>
                </a:ext>
              </a:extLst>
            </p:cNvPr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DA365FD-0704-703F-DF45-9235FBBE7730}"/>
              </a:ext>
            </a:extLst>
          </p:cNvPr>
          <p:cNvSpPr/>
          <p:nvPr/>
        </p:nvSpPr>
        <p:spPr>
          <a:xfrm>
            <a:off x="6966696" y="240301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CB44B6-3DC1-274C-9DBB-5C1FFA66B0B5}"/>
              </a:ext>
            </a:extLst>
          </p:cNvPr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FB9882-CB18-6E65-0C20-A4C07640BEB8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E6CF4A0-EE67-C672-8058-CDF2E64DE5DF}"/>
              </a:ext>
            </a:extLst>
          </p:cNvPr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2D42BBE-882F-5F3A-C64F-4CCD1AE0A1FF}"/>
              </a:ext>
            </a:extLst>
          </p:cNvPr>
          <p:cNvSpPr txBox="1"/>
          <p:nvPr/>
        </p:nvSpPr>
        <p:spPr>
          <a:xfrm>
            <a:off x="5410200" y="491511"/>
            <a:ext cx="8536213" cy="74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– VGG16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ED73DD2-35E3-19E3-9E51-FA4279BA6319}"/>
              </a:ext>
            </a:extLst>
          </p:cNvPr>
          <p:cNvSpPr txBox="1"/>
          <p:nvPr/>
        </p:nvSpPr>
        <p:spPr>
          <a:xfrm>
            <a:off x="-186148" y="2032051"/>
            <a:ext cx="6979683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81.70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%, </a:t>
            </a: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0.8772</a:t>
            </a: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C3A52CD-F96C-8D6F-AC42-AF316603171B}"/>
              </a:ext>
            </a:extLst>
          </p:cNvPr>
          <p:cNvSpPr txBox="1"/>
          <p:nvPr/>
        </p:nvSpPr>
        <p:spPr>
          <a:xfrm>
            <a:off x="10264318" y="2259342"/>
            <a:ext cx="7936470" cy="3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CD2F"/>
                </a:solidFill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  <a:sym typeface="Fira Code"/>
              </a:rPr>
              <a:t>CLASSIFICATION REPORT OF TEST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6C8F11-1EEA-A8BD-304E-B62FAA4C7271}"/>
              </a:ext>
            </a:extLst>
          </p:cNvPr>
          <p:cNvSpPr txBox="1"/>
          <p:nvPr/>
        </p:nvSpPr>
        <p:spPr>
          <a:xfrm>
            <a:off x="10238918" y="6345205"/>
            <a:ext cx="7945483" cy="3809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5"/>
              </a:lnSpc>
            </a:pPr>
            <a:r>
              <a:rPr lang="en-US" sz="2400" b="0" i="0" dirty="0">
                <a:solidFill>
                  <a:srgbClr val="FFCD2F"/>
                </a:solidFill>
                <a:effectLst/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</a:rPr>
              <a:t>CONFUSION MATRIX : </a:t>
            </a:r>
          </a:p>
          <a:p>
            <a:endParaRPr lang="en-US" sz="200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275"/>
              </a:lnSpc>
            </a:pPr>
            <a:r>
              <a:rPr lang="en-US" sz="21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Benign Tumors (Actual Benign):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Benign: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1292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Malignant: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646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050"/>
              </a:lnSpc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Malignant Tumors (Actual Malignant):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Malignant: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4305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Benign: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605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25101DA-52D8-976F-B065-75E12273A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17" y="3092351"/>
            <a:ext cx="4211297" cy="43405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5575D2-462A-DF2C-A273-07D802263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391" y="3092351"/>
            <a:ext cx="4387609" cy="43405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170DCD-A03E-A999-4406-3FF1E6E98B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" r="9073"/>
          <a:stretch/>
        </p:blipFill>
        <p:spPr>
          <a:xfrm>
            <a:off x="386317" y="8091201"/>
            <a:ext cx="7945482" cy="14324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299974-C8BC-9E2D-21E5-355C17E80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650"/>
          <a:stretch/>
        </p:blipFill>
        <p:spPr>
          <a:xfrm>
            <a:off x="10264318" y="2868501"/>
            <a:ext cx="7534800" cy="33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CDD3F-4FB6-AE06-7C6B-25C2CEC9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40D912-EBEF-0E09-B646-14BE403D9A72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21ADE0-4C21-EE5C-82EB-49A59634871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8CF789-A4F8-338E-9060-F40DC31F8DB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0EB5E68-3EC0-0CFD-CB8A-9A843F7D35E9}"/>
              </a:ext>
            </a:extLst>
          </p:cNvPr>
          <p:cNvGrpSpPr/>
          <p:nvPr/>
        </p:nvGrpSpPr>
        <p:grpSpPr>
          <a:xfrm>
            <a:off x="17011059" y="-428460"/>
            <a:ext cx="1028700" cy="1028700"/>
            <a:chOff x="0" y="0"/>
            <a:chExt cx="270933" cy="2709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369EBEF-127D-87DD-BC51-C0E52EA6635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1842DC-B74E-0302-3EFD-9584221F479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029487-AAAF-C24D-2615-685B1673EA44}"/>
              </a:ext>
            </a:extLst>
          </p:cNvPr>
          <p:cNvGrpSpPr/>
          <p:nvPr/>
        </p:nvGrpSpPr>
        <p:grpSpPr>
          <a:xfrm>
            <a:off x="-203081" y="1442659"/>
            <a:ext cx="2938554" cy="75348"/>
            <a:chOff x="0" y="0"/>
            <a:chExt cx="773940" cy="1984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D9CA7C4-0C97-7CCB-B213-35CBA16326AB}"/>
                </a:ext>
              </a:extLst>
            </p:cNvPr>
            <p:cNvSpPr/>
            <p:nvPr/>
          </p:nvSpPr>
          <p:spPr>
            <a:xfrm>
              <a:off x="0" y="0"/>
              <a:ext cx="773940" cy="19845"/>
            </a:xfrm>
            <a:custGeom>
              <a:avLst/>
              <a:gdLst/>
              <a:ahLst/>
              <a:cxnLst/>
              <a:rect l="l" t="t" r="r" b="b"/>
              <a:pathLst>
                <a:path w="773940" h="19845">
                  <a:moveTo>
                    <a:pt x="0" y="0"/>
                  </a:moveTo>
                  <a:lnTo>
                    <a:pt x="773940" y="0"/>
                  </a:lnTo>
                  <a:lnTo>
                    <a:pt x="773940" y="19845"/>
                  </a:lnTo>
                  <a:lnTo>
                    <a:pt x="0" y="19845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6B9D63-2156-7420-2BEB-6FC725FA5B7B}"/>
                </a:ext>
              </a:extLst>
            </p:cNvPr>
            <p:cNvSpPr txBox="1"/>
            <p:nvPr/>
          </p:nvSpPr>
          <p:spPr>
            <a:xfrm>
              <a:off x="0" y="-38100"/>
              <a:ext cx="773940" cy="57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AEF8D77-CFDE-86AD-8604-3033B3064F20}"/>
              </a:ext>
            </a:extLst>
          </p:cNvPr>
          <p:cNvSpPr/>
          <p:nvPr/>
        </p:nvSpPr>
        <p:spPr>
          <a:xfrm>
            <a:off x="6966696" y="240301"/>
            <a:ext cx="5719266" cy="1351827"/>
          </a:xfrm>
          <a:custGeom>
            <a:avLst/>
            <a:gdLst/>
            <a:ahLst/>
            <a:cxnLst/>
            <a:rect l="l" t="t" r="r" b="b"/>
            <a:pathLst>
              <a:path w="5719266" h="1351827">
                <a:moveTo>
                  <a:pt x="0" y="0"/>
                </a:moveTo>
                <a:lnTo>
                  <a:pt x="5719266" y="0"/>
                </a:lnTo>
                <a:lnTo>
                  <a:pt x="5719266" y="1351826"/>
                </a:lnTo>
                <a:lnTo>
                  <a:pt x="0" y="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FDB175-650F-6EAA-53D4-E6AF9816B04C}"/>
              </a:ext>
            </a:extLst>
          </p:cNvPr>
          <p:cNvSpPr/>
          <p:nvPr/>
        </p:nvSpPr>
        <p:spPr>
          <a:xfrm>
            <a:off x="13601700" y="794330"/>
            <a:ext cx="7315200" cy="322053"/>
          </a:xfrm>
          <a:custGeom>
            <a:avLst/>
            <a:gdLst/>
            <a:ahLst/>
            <a:cxnLst/>
            <a:rect l="l" t="t" r="r" b="b"/>
            <a:pathLst>
              <a:path w="7315200" h="322053">
                <a:moveTo>
                  <a:pt x="0" y="0"/>
                </a:moveTo>
                <a:lnTo>
                  <a:pt x="7315200" y="0"/>
                </a:lnTo>
                <a:lnTo>
                  <a:pt x="7315200" y="322053"/>
                </a:lnTo>
                <a:lnTo>
                  <a:pt x="0" y="32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C793B1A-0602-4A10-389B-C5AF29CA3163}"/>
              </a:ext>
            </a:extLst>
          </p:cNvPr>
          <p:cNvSpPr txBox="1"/>
          <p:nvPr/>
        </p:nvSpPr>
        <p:spPr>
          <a:xfrm>
            <a:off x="16563607" y="9506123"/>
            <a:ext cx="2452464" cy="238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8E8C1E1-9BDE-E885-2424-D6FB2EA820F0}"/>
              </a:ext>
            </a:extLst>
          </p:cNvPr>
          <p:cNvSpPr txBox="1"/>
          <p:nvPr/>
        </p:nvSpPr>
        <p:spPr>
          <a:xfrm>
            <a:off x="411717" y="582353"/>
            <a:ext cx="7392219" cy="8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642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Results and Impact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5CEFCC0-32DA-A1A5-0560-1B6409D21EE1}"/>
              </a:ext>
            </a:extLst>
          </p:cNvPr>
          <p:cNvSpPr txBox="1"/>
          <p:nvPr/>
        </p:nvSpPr>
        <p:spPr>
          <a:xfrm>
            <a:off x="5410200" y="491511"/>
            <a:ext cx="8536213" cy="74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4663" dirty="0">
                <a:solidFill>
                  <a:srgbClr val="C1D6F4"/>
                </a:solidFill>
                <a:latin typeface="Norwester"/>
                <a:ea typeface="Norwester"/>
                <a:cs typeface="Norwester"/>
                <a:sym typeface="Norwester"/>
              </a:rPr>
              <a:t>Model – Resnet 18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F497601-2E0D-CFB4-7ED7-03A4102EA1D1}"/>
              </a:ext>
            </a:extLst>
          </p:cNvPr>
          <p:cNvSpPr txBox="1"/>
          <p:nvPr/>
        </p:nvSpPr>
        <p:spPr>
          <a:xfrm>
            <a:off x="-186148" y="2032051"/>
            <a:ext cx="6979683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Accuracy: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80.91</a:t>
            </a:r>
            <a:r>
              <a:rPr lang="en-US" sz="2499" b="1" dirty="0">
                <a:solidFill>
                  <a:srgbClr val="FFFFF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%, </a:t>
            </a:r>
            <a:r>
              <a:rPr lang="en-US" sz="2499" b="1" dirty="0">
                <a:solidFill>
                  <a:srgbClr val="FFCD2F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AUC: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0.8859</a:t>
            </a: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Fira Code Semi-Bold"/>
              <a:ea typeface="Fira Code Semi-Bold"/>
              <a:cs typeface="Fira Code Semi-Bold"/>
              <a:sym typeface="Fira Code Semi-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BB73C32-C7A2-18C2-E52C-ABB20C8D0584}"/>
              </a:ext>
            </a:extLst>
          </p:cNvPr>
          <p:cNvSpPr txBox="1"/>
          <p:nvPr/>
        </p:nvSpPr>
        <p:spPr>
          <a:xfrm>
            <a:off x="10238106" y="2144731"/>
            <a:ext cx="7936470" cy="3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CD2F"/>
                </a:solidFill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  <a:sym typeface="Fira Code"/>
              </a:rPr>
              <a:t>CLASSIFICATION REPORT OF TEST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39596D-4BDE-1403-012E-CEA54C1519A9}"/>
              </a:ext>
            </a:extLst>
          </p:cNvPr>
          <p:cNvSpPr txBox="1"/>
          <p:nvPr/>
        </p:nvSpPr>
        <p:spPr>
          <a:xfrm>
            <a:off x="10238107" y="6236810"/>
            <a:ext cx="7158940" cy="3809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5"/>
              </a:lnSpc>
            </a:pPr>
            <a:r>
              <a:rPr lang="en-US" sz="2400" b="0" i="0" dirty="0">
                <a:solidFill>
                  <a:srgbClr val="FFCD2F"/>
                </a:solidFill>
                <a:effectLst/>
                <a:latin typeface="Fira Code Semi-Bold" panose="020B0604020202020204" charset="0"/>
                <a:ea typeface="Fira Code Semi-Bold" panose="020B0604020202020204" charset="0"/>
                <a:cs typeface="Fira Code Semi-Bold" panose="020B0604020202020204" charset="0"/>
              </a:rPr>
              <a:t>CONFUSION MATRIX : </a:t>
            </a:r>
          </a:p>
          <a:p>
            <a:endParaRPr lang="en-US" sz="200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275"/>
              </a:lnSpc>
            </a:pPr>
            <a:r>
              <a:rPr lang="en-US" sz="21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Benign Tumors (Actual Benign):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Benign: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1013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Malignant: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925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4050"/>
              </a:lnSpc>
            </a:pPr>
            <a:r>
              <a:rPr lang="en-US" sz="2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Malignant Tumors (Actual Malignant):</a:t>
            </a:r>
            <a:endParaRPr lang="en-US" sz="21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Correctly Predicted as Malignant: </a:t>
            </a:r>
            <a:r>
              <a:rPr lang="en-US" sz="2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4530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ts val="3225"/>
              </a:lnSpc>
            </a:pPr>
            <a:r>
              <a:rPr lang="en-US" sz="20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Incorrectly Predicted as Benign: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380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913B9-B73C-D395-988A-C0743139C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17" y="3096584"/>
            <a:ext cx="4277349" cy="4408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1BA5EB-8E0F-7A14-30A0-A989CA284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955" y="3096584"/>
            <a:ext cx="4331356" cy="43405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2E285D-B105-98F6-67CF-BAA187644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9013" y="2826854"/>
            <a:ext cx="7534800" cy="31719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DEAFE-1C64-CBAF-E329-1C8673814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584" y="8153972"/>
            <a:ext cx="8092021" cy="13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randomBar dir="vert"/>
      </p:transition>
    </mc:Choice>
    <mc:Fallback>
      <p:transition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718</Words>
  <Application>Microsoft Office PowerPoint</Application>
  <PresentationFormat>Custom</PresentationFormat>
  <Paragraphs>130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Fira Code</vt:lpstr>
      <vt:lpstr>Calibri</vt:lpstr>
      <vt:lpstr>Canva Sans</vt:lpstr>
      <vt:lpstr>Fira Code Semi-Bold</vt:lpstr>
      <vt:lpstr>Open Sans</vt:lpstr>
      <vt:lpstr>Abril Fatface</vt:lpstr>
      <vt:lpstr>Aptos</vt:lpstr>
      <vt:lpstr>Canva Sans Bold</vt:lpstr>
      <vt:lpstr>Open Sans Bold</vt:lpstr>
      <vt:lpstr>Bebas Neue Cyrillic</vt:lpstr>
      <vt:lpstr>Arial</vt:lpstr>
      <vt:lpstr>Norwester</vt:lpstr>
      <vt:lpstr>ElsevierSans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SHRAVANI MORE</cp:lastModifiedBy>
  <cp:revision>17</cp:revision>
  <dcterms:created xsi:type="dcterms:W3CDTF">2006-08-16T00:00:00Z</dcterms:created>
  <dcterms:modified xsi:type="dcterms:W3CDTF">2024-12-11T14:17:45Z</dcterms:modified>
  <dc:identifier>DAGXfc7hVj8</dc:identifier>
</cp:coreProperties>
</file>